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56" r:id="rId3"/>
    <p:sldId id="258" r:id="rId4"/>
    <p:sldId id="259" r:id="rId5"/>
    <p:sldId id="260" r:id="rId6"/>
    <p:sldId id="281" r:id="rId7"/>
    <p:sldId id="264" r:id="rId8"/>
    <p:sldId id="265" r:id="rId9"/>
    <p:sldId id="266" r:id="rId10"/>
    <p:sldId id="288" r:id="rId11"/>
    <p:sldId id="267" r:id="rId12"/>
    <p:sldId id="282" r:id="rId13"/>
    <p:sldId id="268" r:id="rId14"/>
    <p:sldId id="283" r:id="rId15"/>
    <p:sldId id="284" r:id="rId16"/>
    <p:sldId id="285" r:id="rId17"/>
    <p:sldId id="286" r:id="rId18"/>
    <p:sldId id="279" r:id="rId1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68" y="4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CH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CH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CH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DEFAA98-4D0A-4C2A-802D-5B6429D0B186}" type="slidenum">
              <a:t>‹N°›</a:t>
            </a:fld>
            <a:endParaRPr lang="fr-CH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47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CH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CH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CH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CH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323E2F8-1E1D-4B04-89AC-D074BBCACF5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367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CH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6A1A15-BBF5-4AF8-B28B-51020B34AC23}" type="datetime1">
              <a:rPr lang="en-US" smtClean="0"/>
              <a:t>10/5/2023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BA7875-C517-40B3-835C-570BD1ACE4FB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007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4943995-7817-49B6-8BDD-49AE88C44297}" type="datetime1">
              <a:rPr lang="en-US" smtClean="0"/>
              <a:t>10/5/2023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4D852-703D-4F9D-A496-64624CF75B0C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87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CA7D6FB-527A-4FA5-97E3-57AA4DEAA8B6}" type="datetime1">
              <a:rPr lang="en-US" smtClean="0"/>
              <a:t>10/5/2023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A182A3-DEB9-44E8-A7DC-6B052723287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403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687078-C822-4872-85C3-83C2A8532303}" type="datetime1">
              <a:rPr lang="en-US" smtClean="0"/>
              <a:t>10/5/2023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637435-1256-4F42-A61B-0025C33283D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662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6E26C1-DA58-4801-8D53-78025C4178B4}" type="datetime1">
              <a:rPr lang="en-US" smtClean="0"/>
              <a:t>10/5/2023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6345C-BCB4-481B-940B-FE942CD20488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953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BBB9B1-46F7-4EB9-8F0B-3D67DE1B9479}" type="datetime1">
              <a:rPr lang="en-US" smtClean="0"/>
              <a:t>10/5/2023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B36DB7-3747-423A-86D4-EF5FA1C74CB1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73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E639862-B2AE-4226-A97E-A3966174BA0D}" type="datetime1">
              <a:rPr lang="en-US" smtClean="0"/>
              <a:t>10/5/2023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69A7AA-97E3-48AB-A73D-619FDEA78BF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248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E632FE-6FAD-4312-84D5-010AE9794D42}" type="datetime1">
              <a:rPr lang="en-US" smtClean="0"/>
              <a:t>10/5/2023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48B680-CB28-4A4F-A322-9E8EA4FAC66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891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519897A-4589-43C9-B4E0-CCC593A53A09}" type="datetime1">
              <a:rPr lang="en-US" smtClean="0"/>
              <a:t>10/5/2023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412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7589E9-4C53-4FB0-B712-1A91115D1215}" type="datetime1">
              <a:rPr lang="en-US" smtClean="0"/>
              <a:t>10/5/2023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54132-82E0-438E-BAF5-72807147674D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51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6441E8-55D9-4E12-817B-2C85C7748117}" type="datetime1">
              <a:rPr lang="en-US" smtClean="0"/>
              <a:t>10/5/2023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30F55C-B7B8-4507-B70A-B24A39BD7949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487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CH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240482E-CBE8-4C47-A7FC-66BE78E5E367}" type="datetime1">
              <a:rPr lang="en-US" smtClean="0"/>
              <a:t>10/5/2023</a:t>
            </a:fld>
            <a:endParaRPr lang="fr-CH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fr-CH"/>
              <a:t>Dr Michel Pithon</a:t>
            </a:r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CH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D2DCEF3-53CD-4BEB-9889-C1E3EF9A7942}" type="slidenum"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hangingPunct="0">
        <a:tabLst/>
        <a:defRPr lang="fr-CH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CH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395795" y="1187549"/>
            <a:ext cx="9289032" cy="230425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fr-CH" sz="4800" b="1" dirty="0">
                <a:solidFill>
                  <a:schemeClr val="tx1"/>
                </a:solidFill>
              </a:rPr>
              <a:t>  Cabinet médical 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fr-CH" sz="4800" b="1" dirty="0">
                <a:solidFill>
                  <a:schemeClr val="tx1"/>
                </a:solidFill>
              </a:rPr>
              <a:t>Clos de la Pépinière 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fr-CH" sz="4800" b="1" dirty="0">
                <a:solidFill>
                  <a:schemeClr val="tx1"/>
                </a:solidFill>
              </a:rPr>
              <a:t>Echallens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C1DDDA6-2B4B-4304-8818-DDAC4C61EDFD}" type="datetime1">
              <a:rPr lang="en-US" smtClean="0"/>
              <a:t>10/5/2023</a:t>
            </a:fld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</a:t>
            </a:fld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871960" y="4859957"/>
            <a:ext cx="669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dirty="0"/>
              <a:t>Dr Michel </a:t>
            </a:r>
            <a:r>
              <a:rPr lang="fr-CH" sz="2400" dirty="0" err="1"/>
              <a:t>Pithon</a:t>
            </a:r>
            <a:endParaRPr lang="fr-CH" sz="2400" dirty="0"/>
          </a:p>
          <a:p>
            <a:pPr algn="ctr"/>
            <a:r>
              <a:rPr lang="fr-CH" sz="2400" dirty="0"/>
              <a:t>                  Médecine  interne générale </a:t>
            </a:r>
            <a:r>
              <a:rPr lang="fr-CH" sz="2400" dirty="0" err="1"/>
              <a:t>FMH</a:t>
            </a:r>
            <a:r>
              <a:rPr lang="fr-CH" sz="2400" dirty="0"/>
              <a:t> </a:t>
            </a:r>
            <a:r>
              <a:rPr lang="fr-CH" sz="1600" dirty="0"/>
              <a:t>	</a:t>
            </a:r>
            <a:r>
              <a:rPr lang="fr-CH" sz="2000" dirty="0"/>
              <a:t>	</a:t>
            </a:r>
            <a:br>
              <a:rPr lang="fr-CH" sz="2000" dirty="0"/>
            </a:br>
            <a:r>
              <a:rPr lang="fr-CH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09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423AE5-FD29-49C0-BB00-2DB3A435F33F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10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1295896" y="107429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Présentation du cabinet</a:t>
            </a:r>
            <a:endParaRPr lang="fr-CH" sz="2800" b="1" dirty="0"/>
          </a:p>
        </p:txBody>
      </p:sp>
      <p:pic>
        <p:nvPicPr>
          <p:cNvPr id="1026" name="Picture 2" descr="C:\Users\Alain Pithon\Desktop\IMG_3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44" y="1019793"/>
            <a:ext cx="7712508" cy="57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20040" y="1115541"/>
            <a:ext cx="6976656" cy="5226537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16F186-427E-449C-A3D0-40DC51536AA6}" type="datetime1">
              <a:rPr lang="en-US" smtClean="0"/>
              <a:t>10/5/2023</a:t>
            </a:fld>
            <a:endParaRPr lang="fr-CH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11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295896" y="12020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Présentation du cabinet</a:t>
            </a:r>
            <a:endParaRPr lang="fr-CH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655936" y="6354165"/>
            <a:ext cx="678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i="1" dirty="0"/>
              <a:t>Salle de soins supplémentaire pour gestes techniques</a:t>
            </a:r>
            <a:endParaRPr lang="fr-CH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12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2952080" y="120203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Paracliniques</a:t>
            </a:r>
            <a:endParaRPr lang="fr-CH" sz="2800" b="1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272627" y="1403275"/>
            <a:ext cx="9736237" cy="5616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>
              <a:spcAft>
                <a:spcPts val="600"/>
              </a:spcAft>
            </a:pPr>
            <a:r>
              <a:rPr lang="fr-CH" dirty="0"/>
              <a:t>Dossier patient informatisé (</a:t>
            </a:r>
            <a:r>
              <a:rPr lang="fr-CH" dirty="0" err="1"/>
              <a:t>Mediway</a:t>
            </a:r>
            <a:r>
              <a:rPr lang="en-US" baseline="30000" dirty="0"/>
              <a:t>®</a:t>
            </a:r>
            <a:r>
              <a:rPr lang="en-US" dirty="0"/>
              <a:t>)</a:t>
            </a:r>
            <a:endParaRPr lang="fr-CH" dirty="0"/>
          </a:p>
          <a:p>
            <a:pPr lvl="0">
              <a:spcAft>
                <a:spcPts val="600"/>
              </a:spcAft>
            </a:pPr>
            <a:r>
              <a:rPr lang="fr-CH" dirty="0"/>
              <a:t>Laboratoire</a:t>
            </a:r>
          </a:p>
          <a:p>
            <a:pPr lvl="0">
              <a:spcAft>
                <a:spcPts val="600"/>
              </a:spcAft>
            </a:pPr>
            <a:r>
              <a:rPr lang="fr-CH" dirty="0"/>
              <a:t>Radiologie numérique</a:t>
            </a:r>
          </a:p>
          <a:p>
            <a:pPr lvl="0">
              <a:spcAft>
                <a:spcPts val="600"/>
              </a:spcAft>
            </a:pPr>
            <a:r>
              <a:rPr lang="fr-CH" dirty="0"/>
              <a:t>ECG </a:t>
            </a:r>
          </a:p>
          <a:p>
            <a:pPr lvl="0">
              <a:spcAft>
                <a:spcPts val="600"/>
              </a:spcAft>
            </a:pPr>
            <a:r>
              <a:rPr lang="fr-CH" dirty="0" err="1"/>
              <a:t>Remler</a:t>
            </a:r>
            <a:r>
              <a:rPr lang="fr-CH" dirty="0"/>
              <a:t> </a:t>
            </a:r>
          </a:p>
          <a:p>
            <a:pPr lvl="0">
              <a:spcAft>
                <a:spcPts val="600"/>
              </a:spcAft>
            </a:pPr>
            <a:r>
              <a:rPr lang="fr-CH" dirty="0" err="1"/>
              <a:t>Apnealink</a:t>
            </a:r>
            <a:r>
              <a:rPr lang="fr-CH" dirty="0"/>
              <a:t> </a:t>
            </a:r>
          </a:p>
          <a:p>
            <a:pPr lvl="0">
              <a:spcAft>
                <a:spcPts val="600"/>
              </a:spcAft>
            </a:pPr>
            <a:r>
              <a:rPr lang="fr-CH" dirty="0"/>
              <a:t>Spirométrie</a:t>
            </a:r>
          </a:p>
          <a:p>
            <a:pPr lvl="0">
              <a:spcAft>
                <a:spcPts val="600"/>
              </a:spcAft>
            </a:pPr>
            <a:r>
              <a:rPr lang="fr-CH" dirty="0"/>
              <a:t>Matériel plâtre</a:t>
            </a:r>
          </a:p>
          <a:p>
            <a:pPr lvl="0">
              <a:spcAft>
                <a:spcPts val="600"/>
              </a:spcAft>
            </a:pPr>
            <a:r>
              <a:rPr lang="fr-CH" dirty="0"/>
              <a:t>Matériel de petite chirurgie </a:t>
            </a:r>
          </a:p>
          <a:p>
            <a:pPr lvl="0"/>
            <a:endParaRPr lang="fr-CH" dirty="0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7222" r="24814" b="30185"/>
          <a:stretch/>
        </p:blipFill>
        <p:spPr bwMode="auto">
          <a:xfrm rot="672111">
            <a:off x="8330558" y="200975"/>
            <a:ext cx="1253407" cy="149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393400">
            <a:off x="-3651" y="1622457"/>
            <a:ext cx="4965840" cy="43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40311" y="1327135"/>
            <a:ext cx="4943716" cy="497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37D972-A332-404D-A078-692AE3964BA9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13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952080" y="120203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Paracliniques</a:t>
            </a:r>
            <a:endParaRPr lang="fr-CH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31174" y="6280953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i="1" dirty="0"/>
              <a:t>Radiologie</a:t>
            </a:r>
            <a:endParaRPr lang="fr-CH" i="1" dirty="0"/>
          </a:p>
        </p:txBody>
      </p:sp>
      <p:sp>
        <p:nvSpPr>
          <p:cNvPr id="14" name="Rectangle 13"/>
          <p:cNvSpPr/>
          <p:nvPr/>
        </p:nvSpPr>
        <p:spPr>
          <a:xfrm>
            <a:off x="6552480" y="6305829"/>
            <a:ext cx="1873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i="1" dirty="0"/>
              <a:t>Laboratoire</a:t>
            </a:r>
            <a:endParaRPr lang="fr-CH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14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007864" y="192211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Mon activité médicale</a:t>
            </a:r>
            <a:endParaRPr lang="fr-CH" sz="2800" b="1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143768" y="1403275"/>
            <a:ext cx="9736237" cy="81278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CH" dirty="0"/>
              <a:t>Temps de travail à 100%</a:t>
            </a:r>
          </a:p>
          <a:p>
            <a:pPr lvl="0"/>
            <a:r>
              <a:rPr lang="fr-CH" dirty="0"/>
              <a:t>En plus de la consultation </a:t>
            </a: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/>
              <a:t>activités variées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½ journée de consultations en 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Médecin délégué district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Médecin </a:t>
            </a:r>
            <a:r>
              <a:rPr lang="fr-CH" dirty="0" err="1"/>
              <a:t>SDIS</a:t>
            </a:r>
            <a:r>
              <a:rPr lang="fr-CH" dirty="0"/>
              <a:t> (Service Défense Incendie et Secours)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Contrôle médicaux permis professionnel (SAN niveau 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Membre COP (commission cantonale des plaintes)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Visites à domicile</a:t>
            </a:r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lvl="0"/>
            <a:endParaRPr lang="fr-CH" dirty="0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2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15</a:t>
            </a:fld>
            <a:endParaRPr lang="fr-CH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t="3294" b="5333"/>
          <a:stretch/>
        </p:blipFill>
        <p:spPr>
          <a:xfrm>
            <a:off x="284001" y="1043533"/>
            <a:ext cx="9512619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1007864" y="107429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Recherche de la relève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4537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16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007864" y="192211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Projet </a:t>
            </a:r>
            <a:endParaRPr lang="fr-CH" sz="2800" b="1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344635" y="1114469"/>
            <a:ext cx="5127725" cy="5329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CH" dirty="0"/>
              <a:t>2025 – 2026 </a:t>
            </a:r>
          </a:p>
          <a:p>
            <a:pPr lvl="0"/>
            <a:r>
              <a:rPr lang="fr-CH" dirty="0"/>
              <a:t>Remise du cabinet tout équipé </a:t>
            </a:r>
          </a:p>
          <a:p>
            <a:pPr lvl="0"/>
            <a:r>
              <a:rPr lang="fr-CH" dirty="0"/>
              <a:t>Location des locaux </a:t>
            </a:r>
          </a:p>
          <a:p>
            <a:pPr lvl="0"/>
            <a:r>
              <a:rPr lang="fr-CH" dirty="0"/>
              <a:t>Remise du matériel</a:t>
            </a:r>
          </a:p>
          <a:p>
            <a:pPr lvl="0"/>
            <a:r>
              <a:rPr lang="fr-CH" dirty="0"/>
              <a:t>Convention de partenariat</a:t>
            </a:r>
          </a:p>
          <a:p>
            <a:r>
              <a:rPr lang="fr-CH" dirty="0"/>
              <a:t>Poste de 1 médecin en médecine interne à 100% (ou job sharing)</a:t>
            </a:r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pic>
        <p:nvPicPr>
          <p:cNvPr id="13" name="Espace réservé pour une image 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32400" y="1547589"/>
            <a:ext cx="3816424" cy="46085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0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17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007864" y="-23813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Résumé </a:t>
            </a:r>
            <a:endParaRPr lang="fr-CH" sz="2800" b="1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344635" y="1115541"/>
            <a:ext cx="9160173" cy="31803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r>
              <a:rPr lang="fr-CH" dirty="0"/>
              <a:t>Installation dans une région agréable</a:t>
            </a:r>
          </a:p>
          <a:p>
            <a:r>
              <a:rPr lang="fr-CH" dirty="0"/>
              <a:t>Equipe dynamique et collégiale </a:t>
            </a:r>
          </a:p>
          <a:p>
            <a:r>
              <a:rPr lang="fr-CH" dirty="0"/>
              <a:t>Cabinet moderne et bien équipé</a:t>
            </a:r>
          </a:p>
          <a:p>
            <a:r>
              <a:rPr lang="fr-CH" dirty="0"/>
              <a:t>Clientèle importante et fidèle</a:t>
            </a:r>
          </a:p>
          <a:p>
            <a:r>
              <a:rPr lang="fr-CH" dirty="0"/>
              <a:t>Conditions d'installation favorables</a:t>
            </a:r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pic>
        <p:nvPicPr>
          <p:cNvPr id="9" name="Espace réservé pour une image 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12000" y="4584413"/>
            <a:ext cx="2736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Espace réservé pour une image 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03319" y="4571925"/>
            <a:ext cx="3064680" cy="21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Espace réservé pour une image 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3999" y="4656413"/>
            <a:ext cx="3024000" cy="208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3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5" y="-180604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8E68AFA-2D29-48BB-AC91-326377BED5B5}" type="datetime1">
              <a:rPr lang="en-US" smtClean="0"/>
              <a:t>10/5/2023</a:t>
            </a:fld>
            <a:endParaRPr lang="fr-CH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18</a:t>
            </a:fld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5017" r="3745" b="3074"/>
          <a:stretch/>
        </p:blipFill>
        <p:spPr>
          <a:xfrm>
            <a:off x="4680272" y="1692701"/>
            <a:ext cx="5256584" cy="5039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1007864" y="120203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Merci de votre attention</a:t>
            </a:r>
            <a:endParaRPr lang="fr-CH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927" y="229031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b="1" dirty="0"/>
              <a:t>Questions ?</a:t>
            </a:r>
            <a:endParaRPr lang="fr-CH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3768" y="3131765"/>
            <a:ext cx="4680519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3200" dirty="0"/>
              <a:t>A disposition </a:t>
            </a:r>
            <a:endParaRPr lang="fr-CH" sz="3200" i="1" dirty="0"/>
          </a:p>
          <a:p>
            <a:pPr>
              <a:lnSpc>
                <a:spcPct val="150000"/>
              </a:lnSpc>
            </a:pPr>
            <a:r>
              <a:rPr lang="fr-CH" sz="3200" b="1" i="1" dirty="0"/>
              <a:t>Dr. Michel </a:t>
            </a:r>
            <a:r>
              <a:rPr lang="fr-CH" sz="3200" b="1" i="1" dirty="0" err="1"/>
              <a:t>Pithon</a:t>
            </a:r>
            <a:r>
              <a:rPr lang="fr-CH" sz="3200" b="1" i="1" dirty="0"/>
              <a:t> </a:t>
            </a:r>
          </a:p>
          <a:p>
            <a:pPr>
              <a:lnSpc>
                <a:spcPct val="150000"/>
              </a:lnSpc>
            </a:pPr>
            <a:r>
              <a:rPr lang="fr-CH" sz="3200" b="1" i="1" u="sng" dirty="0" err="1"/>
              <a:t>michel.pithon@svmed.ch</a:t>
            </a:r>
            <a:endParaRPr lang="fr-CH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4328" y="1907629"/>
            <a:ext cx="4680000" cy="456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2296" y="1907629"/>
            <a:ext cx="4464000" cy="456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504851" y="323454"/>
            <a:ext cx="9070920" cy="50405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 algn="ctr">
              <a:spcAft>
                <a:spcPts val="600"/>
              </a:spcAft>
              <a:buNone/>
            </a:pPr>
            <a:r>
              <a:rPr lang="fr-CH" b="1" dirty="0">
                <a:solidFill>
                  <a:schemeClr val="tx1"/>
                </a:solidFill>
              </a:rPr>
              <a:t>  </a:t>
            </a:r>
            <a:r>
              <a:rPr lang="fr-CH" sz="3600" b="1" dirty="0">
                <a:solidFill>
                  <a:schemeClr val="tx1"/>
                </a:solidFill>
              </a:rPr>
              <a:t>Cabinet médical du Clos de la Pépinière </a:t>
            </a:r>
          </a:p>
          <a:p>
            <a:pPr lvl="0" algn="ctr">
              <a:spcAft>
                <a:spcPts val="600"/>
              </a:spcAft>
              <a:buNone/>
            </a:pPr>
            <a:r>
              <a:rPr lang="fr-CH" sz="3600" b="1" dirty="0">
                <a:solidFill>
                  <a:schemeClr val="tx1"/>
                </a:solidFill>
              </a:rPr>
              <a:t>à Echallens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2CD9036-6399-4CC4-B03F-D8C7C90E4215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9952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51792" y="1694695"/>
            <a:ext cx="9685064" cy="4965462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spcAft>
                <a:spcPts val="1600"/>
              </a:spcAft>
            </a:pPr>
            <a:r>
              <a:rPr lang="fr-CH" sz="2400" dirty="0"/>
              <a:t>6000 habitants (au 31.12.2022)</a:t>
            </a:r>
          </a:p>
          <a:p>
            <a:pPr>
              <a:spcAft>
                <a:spcPts val="1600"/>
              </a:spcAft>
            </a:pPr>
            <a:r>
              <a:rPr lang="fr-CH" sz="2400" dirty="0"/>
              <a:t>Transport</a:t>
            </a:r>
          </a:p>
          <a:p>
            <a:pPr lvl="1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fr-CH" sz="2400" dirty="0"/>
              <a:t>à 20 min en voiture de Lausanne et d'Yverdon</a:t>
            </a:r>
          </a:p>
          <a:p>
            <a:pPr lvl="1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fr-CH" sz="2400" dirty="0"/>
              <a:t>à 25 min en </a:t>
            </a:r>
            <a:r>
              <a:rPr lang="fr-CH" sz="2400" dirty="0" err="1"/>
              <a:t>LEB</a:t>
            </a:r>
            <a:r>
              <a:rPr lang="fr-CH" sz="2400" dirty="0"/>
              <a:t> de Lausanne (aux 15 min)  </a:t>
            </a:r>
          </a:p>
          <a:p>
            <a:pPr>
              <a:spcAft>
                <a:spcPts val="1600"/>
              </a:spcAft>
            </a:pPr>
            <a:r>
              <a:rPr lang="fr-CH" sz="2400" dirty="0"/>
              <a:t>Ecoles primaires et secondaires avec gymnase prévu en 2027</a:t>
            </a:r>
          </a:p>
          <a:p>
            <a:pPr>
              <a:spcAft>
                <a:spcPts val="1600"/>
              </a:spcAft>
            </a:pPr>
            <a:r>
              <a:rPr lang="fr-CH" sz="2400" dirty="0"/>
              <a:t>Région en plein développement </a:t>
            </a:r>
          </a:p>
          <a:p>
            <a:pPr lvl="1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fr-CH" sz="2400" dirty="0"/>
              <a:t>Entourée d'un nombre importants de villages </a:t>
            </a:r>
          </a:p>
          <a:p>
            <a:pPr lvl="1"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fr-CH" sz="2400" dirty="0"/>
              <a:t>Ouverture d’</a:t>
            </a:r>
            <a:r>
              <a:rPr lang="fr-CH" sz="2400" dirty="0" err="1"/>
              <a:t>écoquartier</a:t>
            </a:r>
            <a:r>
              <a:rPr lang="fr-CH" sz="2400" dirty="0"/>
              <a:t> de 850 habitants</a:t>
            </a:r>
          </a:p>
          <a:p>
            <a:pPr>
              <a:spcAft>
                <a:spcPts val="1600"/>
              </a:spcAft>
            </a:pPr>
            <a:r>
              <a:rPr lang="fr-CH" sz="2400" dirty="0"/>
              <a:t>Nombreux commerces et sociétés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360" y="179437"/>
            <a:ext cx="4426560" cy="1221119"/>
          </a:xfr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270D8B-75AC-4867-BD7B-B2BE68699519}" type="datetime1">
              <a:rPr lang="en-US" smtClean="0"/>
              <a:t>10/5/2023</a:t>
            </a:fld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3</a:t>
            </a:fld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75816" y="323453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b="1" dirty="0"/>
              <a:t>Echallens</a:t>
            </a:r>
            <a:endParaRPr lang="fr-CH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lum/>
            <a:alphaModFix/>
          </a:blip>
          <a:srcRect l="4783" r="6277"/>
          <a:stretch/>
        </p:blipFill>
        <p:spPr>
          <a:xfrm>
            <a:off x="719832" y="4427909"/>
            <a:ext cx="4102295" cy="2026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Espace réservé pour une image  5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5">
            <a:lum/>
            <a:alphaModFix/>
          </a:blip>
          <a:srcRect l="5733" r="15037" b="21534"/>
          <a:stretch/>
        </p:blipFill>
        <p:spPr>
          <a:xfrm>
            <a:off x="5616376" y="1743274"/>
            <a:ext cx="3928268" cy="2142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lum/>
            <a:alphaModFix/>
          </a:blip>
          <a:srcRect l="2973" r="10060" b="13204"/>
          <a:stretch/>
        </p:blipFill>
        <p:spPr>
          <a:xfrm>
            <a:off x="5560417" y="4427909"/>
            <a:ext cx="4160415" cy="2100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B81058-77B0-4B62-9B22-346E56A58B1E}" type="datetime1">
              <a:rPr lang="en-US" smtClean="0"/>
              <a:t>10/5/2023</a:t>
            </a:fld>
            <a:endParaRPr lang="fr-CH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4</a:t>
            </a:fld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719832" y="42856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/>
              <a:t>Cabinets de médecine à Echallens</a:t>
            </a:r>
            <a:endParaRPr lang="fr-CH" sz="2400" b="1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40157" y="1763613"/>
            <a:ext cx="5864251" cy="20621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r>
              <a:rPr lang="fr-CH" dirty="0"/>
              <a:t>3 cabinets de groupe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2400" dirty="0"/>
              <a:t>Cabinet du Clos de la Pépinière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2400" dirty="0"/>
              <a:t>Groupe </a:t>
            </a:r>
            <a:r>
              <a:rPr lang="fr-CH" sz="2400" dirty="0" err="1"/>
              <a:t>Praz</a:t>
            </a:r>
            <a:r>
              <a:rPr lang="fr-CH" sz="2400" dirty="0"/>
              <a:t> Palud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2400" dirty="0"/>
              <a:t>Centre médical du Talent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lum/>
            <a:alphaModFix/>
          </a:blip>
          <a:srcRect l="19414" t="2438" r="11319" b="4365"/>
          <a:stretch/>
        </p:blipFill>
        <p:spPr>
          <a:xfrm>
            <a:off x="7142136" y="1619596"/>
            <a:ext cx="2390345" cy="4708981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5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3024088" y="2125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Historique</a:t>
            </a:r>
            <a:endParaRPr lang="fr-CH" sz="2800" b="1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560412" y="1619597"/>
            <a:ext cx="6547172" cy="47089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spcAft>
                <a:spcPts val="3600"/>
              </a:spcAft>
            </a:pPr>
            <a:r>
              <a:rPr lang="fr-CH" u="sng" dirty="0"/>
              <a:t>1992 - 1999</a:t>
            </a:r>
            <a:r>
              <a:rPr lang="fr-CH" dirty="0"/>
              <a:t> : installation à Echallens dans un cabinet individuel</a:t>
            </a:r>
          </a:p>
          <a:p>
            <a:pPr lvl="0">
              <a:spcAft>
                <a:spcPts val="2400"/>
              </a:spcAft>
            </a:pPr>
            <a:r>
              <a:rPr lang="fr-CH" u="sng" dirty="0"/>
              <a:t>1999</a:t>
            </a:r>
            <a:r>
              <a:rPr lang="fr-CH" dirty="0"/>
              <a:t> : construction Clos de la Pépinière (</a:t>
            </a:r>
            <a:r>
              <a:rPr lang="fr-CH" dirty="0" err="1"/>
              <a:t>PPE</a:t>
            </a:r>
            <a:r>
              <a:rPr lang="fr-CH" dirty="0"/>
              <a:t>) avec Dr. Claude Béguin (dédié au médical)</a:t>
            </a:r>
          </a:p>
          <a:p>
            <a:pPr lvl="0">
              <a:spcAft>
                <a:spcPts val="2400"/>
              </a:spcAft>
            </a:pPr>
            <a:r>
              <a:rPr lang="fr-CH" u="sng" dirty="0"/>
              <a:t>depuis 1999</a:t>
            </a:r>
            <a:r>
              <a:rPr lang="fr-CH" dirty="0"/>
              <a:t> : installation de 5 médecins généralistes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70097-FB85-44DA-8FDB-7B9C3A3A195E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6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2952080" y="4819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Organisation </a:t>
            </a:r>
            <a:endParaRPr lang="fr-CH" sz="2800" b="1" dirty="0"/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200619" y="1043533"/>
            <a:ext cx="9736237" cy="5206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CH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CH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CH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CH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CH" dirty="0"/>
              <a:t>Groupe de 4 cabinets pour 6 médecins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Dre Christine </a:t>
            </a:r>
            <a:r>
              <a:rPr lang="fr-CH" dirty="0" err="1"/>
              <a:t>Hohl-Moinat</a:t>
            </a:r>
            <a:r>
              <a:rPr lang="fr-CH" dirty="0"/>
              <a:t> / Dre Céline </a:t>
            </a:r>
            <a:r>
              <a:rPr lang="fr-CH" dirty="0" err="1"/>
              <a:t>Amstutz</a:t>
            </a:r>
            <a:r>
              <a:rPr lang="fr-CH" dirty="0"/>
              <a:t>-Béguin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Dre Rosalie </a:t>
            </a:r>
            <a:r>
              <a:rPr lang="fr-CH" dirty="0" err="1"/>
              <a:t>Larribau</a:t>
            </a:r>
            <a:r>
              <a:rPr lang="fr-CH" dirty="0"/>
              <a:t> / Dr Baptiste </a:t>
            </a:r>
            <a:r>
              <a:rPr lang="fr-CH" dirty="0" err="1"/>
              <a:t>Pedrazzini</a:t>
            </a:r>
            <a:endParaRPr lang="fr-CH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Dr Jean-Luc </a:t>
            </a:r>
            <a:r>
              <a:rPr lang="fr-CH" dirty="0" err="1"/>
              <a:t>Vonnez</a:t>
            </a:r>
            <a:endParaRPr lang="fr-CH" dirty="0"/>
          </a:p>
          <a:p>
            <a:pPr lvl="0"/>
            <a:r>
              <a:rPr lang="fr-CH" dirty="0"/>
              <a:t>Comprenant en plus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un médecin assistant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une diététicienne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dirty="0"/>
              <a:t>2 psychologues</a:t>
            </a:r>
          </a:p>
        </p:txBody>
      </p:sp>
      <p:pic>
        <p:nvPicPr>
          <p:cNvPr id="13" name="Espace réservé pour une image  5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4749" t="9955" r="2951" b="16625"/>
          <a:stretch/>
        </p:blipFill>
        <p:spPr>
          <a:xfrm>
            <a:off x="5014191" y="3791721"/>
            <a:ext cx="4715356" cy="2812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49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9792" y="1403573"/>
            <a:ext cx="4464000" cy="4968000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C1E885-192D-4774-B002-0195F7EFBC4A}" type="datetime1">
              <a:rPr lang="en-US" smtClean="0"/>
              <a:t>10/5/2023</a:t>
            </a:fld>
            <a:endParaRPr lang="fr-CH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7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2952080" y="4819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Organisation </a:t>
            </a:r>
            <a:endParaRPr lang="fr-CH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130341" y="2102162"/>
            <a:ext cx="42844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3200" dirty="0"/>
              <a:t>8 assistantes médicales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3200" dirty="0"/>
              <a:t>Equipe stable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3200" dirty="0"/>
              <a:t>Ambiance de travail excellente et stimulante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12320" y="1312401"/>
            <a:ext cx="4752000" cy="482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4200">
            <a:off x="-68484" y="1765371"/>
            <a:ext cx="5176800" cy="388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2D36059-3DC3-4E5F-B007-38F1AD45885A}" type="datetime1">
              <a:rPr lang="en-US" smtClean="0"/>
              <a:t>10/5/2023</a:t>
            </a:fld>
            <a:endParaRPr lang="fr-CH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 dirty="0"/>
              <a:t>Dr Michel </a:t>
            </a:r>
            <a:r>
              <a:rPr lang="fr-CH" dirty="0" err="1"/>
              <a:t>Pithon</a:t>
            </a:r>
            <a:endParaRPr lang="fr-CH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8</a:t>
            </a:fld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1295896" y="4819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Présentation du cabinet</a:t>
            </a:r>
            <a:endParaRPr lang="fr-CH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731174" y="6280953"/>
            <a:ext cx="1617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i="1" dirty="0"/>
              <a:t>Réception</a:t>
            </a:r>
            <a:endParaRPr lang="fr-CH" i="1" dirty="0"/>
          </a:p>
        </p:txBody>
      </p:sp>
      <p:sp>
        <p:nvSpPr>
          <p:cNvPr id="7" name="Rectangle 6"/>
          <p:cNvSpPr/>
          <p:nvPr/>
        </p:nvSpPr>
        <p:spPr>
          <a:xfrm>
            <a:off x="6466336" y="6208945"/>
            <a:ext cx="2268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H" sz="2800" i="1" dirty="0"/>
              <a:t>Salle d'attente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4264" y="-180603"/>
            <a:ext cx="10369151" cy="7848871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3130" y="1331565"/>
            <a:ext cx="4761617" cy="4570408"/>
          </a:xfrm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352" y="1331565"/>
            <a:ext cx="4464016" cy="4570408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423AE5-FD29-49C0-BB00-2DB3A435F33F}" type="datetime1">
              <a:rPr lang="en-US" smtClean="0"/>
              <a:t>10/5/2023</a:t>
            </a:fld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CH"/>
              <a:t>Dr Michel Pithon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F83D1B-D3B5-4714-AFDE-1D82101B748B}" type="slidenum">
              <a:rPr lang="fr-CH" smtClean="0"/>
              <a:t>9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1295896" y="12020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/>
              <a:t>Présentation du cabinet</a:t>
            </a:r>
            <a:endParaRPr lang="fr-CH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572371" y="6126484"/>
            <a:ext cx="312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i="1" dirty="0"/>
              <a:t>Cabinet de consultation</a:t>
            </a:r>
            <a:endParaRPr lang="fr-CH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471</Words>
  <Application>Microsoft Office PowerPoint</Application>
  <PresentationFormat>Personnalisé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</vt:lpstr>
      <vt:lpstr>Courier New</vt:lpstr>
      <vt:lpstr>Lucida Sans Unicode</vt:lpstr>
      <vt:lpstr>StarSymbol</vt:lpstr>
      <vt:lpstr>Tahoma</vt:lpstr>
      <vt:lpstr>Times New Roman</vt:lpstr>
      <vt:lpstr>Wingdings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ForOM NVB                                                                         Dr Michel Pithon Plateforme 2020-2025            Clos de la Pépinière 6 séance du 5 octobre 2023           1040 Echallens</dc:title>
  <dc:creator>michel pithon</dc:creator>
  <cp:lastModifiedBy>Vaudroz Yvette</cp:lastModifiedBy>
  <cp:revision>80</cp:revision>
  <dcterms:created xsi:type="dcterms:W3CDTF">2023-09-21T14:14:39Z</dcterms:created>
  <dcterms:modified xsi:type="dcterms:W3CDTF">2023-10-05T15:49:00Z</dcterms:modified>
</cp:coreProperties>
</file>