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B34A0-28F4-4274-BCD0-5E6E92161849}" v="4" dt="2023-09-29T12:12:36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.najar-giroud@hotmail.com" TargetMode="External"/><Relationship Id="rId2" Type="http://schemas.openxmlformats.org/officeDocument/2006/relationships/hyperlink" Target="mailto:remy_schmid@hot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mailto:eva.deillo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4D1EAC-48FD-A03C-899E-556D96552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54" y="396240"/>
            <a:ext cx="4203045" cy="1622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d’un·e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généraliste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le Centre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Talent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2087D-761F-B1EA-3125-3F50D7C06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54" y="2160589"/>
            <a:ext cx="4435105" cy="405394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Une équipe </a:t>
            </a:r>
            <a:r>
              <a:rPr lang="en-US" dirty="0" err="1">
                <a:solidFill>
                  <a:schemeClr val="bg1"/>
                </a:solidFill>
              </a:rPr>
              <a:t>dynamique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composée</a:t>
            </a:r>
            <a:r>
              <a:rPr lang="en-US" dirty="0">
                <a:solidFill>
                  <a:schemeClr val="bg1"/>
                </a:solidFill>
              </a:rPr>
              <a:t> de: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jeunes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médecins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Dre Alexandra </a:t>
            </a:r>
            <a:r>
              <a:rPr lang="en-US" sz="1800" dirty="0" err="1">
                <a:solidFill>
                  <a:schemeClr val="bg1"/>
                </a:solidFill>
              </a:rPr>
              <a:t>Najar</a:t>
            </a:r>
            <a:r>
              <a:rPr lang="en-US" sz="1800" dirty="0">
                <a:solidFill>
                  <a:schemeClr val="bg1"/>
                </a:solidFill>
              </a:rPr>
              <a:t>-Giroud</a:t>
            </a: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Dr Rémy Schmid</a:t>
            </a: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Dr Matthieu Sauter</a:t>
            </a: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Dre </a:t>
            </a:r>
            <a:r>
              <a:rPr lang="en-US" sz="1800" dirty="0" err="1">
                <a:solidFill>
                  <a:schemeClr val="bg1"/>
                </a:solidFill>
              </a:rPr>
              <a:t>Inès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Habfast</a:t>
            </a:r>
            <a:r>
              <a:rPr lang="en-US" sz="1800" dirty="0">
                <a:solidFill>
                  <a:schemeClr val="bg1"/>
                </a:solidFill>
              </a:rPr>
              <a:t>-Robertson</a:t>
            </a: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Dre Eva Deillon</a:t>
            </a: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2 </a:t>
            </a:r>
            <a:r>
              <a:rPr lang="en-US" b="1" dirty="0" err="1">
                <a:solidFill>
                  <a:schemeClr val="bg1"/>
                </a:solidFill>
              </a:rPr>
              <a:t>médecins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aînés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Dre Ariane </a:t>
            </a:r>
            <a:r>
              <a:rPr lang="en-US" sz="1800" dirty="0" err="1">
                <a:solidFill>
                  <a:schemeClr val="bg1"/>
                </a:solidFill>
              </a:rPr>
              <a:t>Vionnet</a:t>
            </a:r>
            <a:endParaRPr lang="en-US" sz="1800" dirty="0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Dr Blaise </a:t>
            </a:r>
            <a:r>
              <a:rPr lang="en-US" sz="1800" dirty="0" err="1">
                <a:solidFill>
                  <a:schemeClr val="bg1"/>
                </a:solidFill>
              </a:rPr>
              <a:t>Vionnet</a:t>
            </a:r>
            <a:endParaRPr lang="en-US" sz="18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habits, personne, intérieur, mur&#10;&#10;Description générée automatiquement">
            <a:extLst>
              <a:ext uri="{FF2B5EF4-FFF2-40B4-BE49-F238E27FC236}">
                <a16:creationId xmlns:a16="http://schemas.microsoft.com/office/drawing/2014/main" id="{F75F2AC3-BE3E-BBC5-2700-DBEDA340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0037"/>
            <a:ext cx="5422245" cy="361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fenêtre, bâtiment&#10;&#10;Description générée automatiquement">
            <a:extLst>
              <a:ext uri="{FF2B5EF4-FFF2-40B4-BE49-F238E27FC236}">
                <a16:creationId xmlns:a16="http://schemas.microsoft.com/office/drawing/2014/main" id="{D5E6271E-663E-D607-CC40-D84D7405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7" r="1" b="1"/>
          <a:stretch/>
        </p:blipFill>
        <p:spPr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A9294D-9300-CFDE-AAD5-A1DDA31C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Centre Médical du Talent</a:t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bref</a:t>
            </a:r>
            <a:endParaRPr lang="fr-CH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Une image contenant intérieur, sol, mur, meubles&#10;&#10;Description générée automatiquement">
            <a:extLst>
              <a:ext uri="{FF2B5EF4-FFF2-40B4-BE49-F238E27FC236}">
                <a16:creationId xmlns:a16="http://schemas.microsoft.com/office/drawing/2014/main" id="{C3905E08-ED32-6968-0E65-ACA8698CF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" r="6" b="6"/>
          <a:stretch/>
        </p:blipFill>
        <p:spPr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sp>
        <p:nvSpPr>
          <p:cNvPr id="12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4E388-CABD-BFBE-0AEA-FC41AD34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4" y="1849120"/>
            <a:ext cx="5360791" cy="47548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chemeClr val="accent2">
                    <a:lumMod val="75000"/>
                  </a:schemeClr>
                </a:solidFill>
                <a:effectLst/>
              </a:rPr>
              <a:t>Centre de médecine interne générale et médecine de famille sur près de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300 m</a:t>
            </a:r>
            <a:r>
              <a:rPr lang="fr-FR" sz="16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au rez-de-chaussée.</a:t>
            </a:r>
            <a:endParaRPr lang="fr-FR" sz="1600" b="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Locaux: 5 bureaux, un laboratoire, une radiologie, une salle de soins, une salle de prélèvements et une cafétéria.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Places de parc pour les patients à mobilité réduite et les médecins devant le cabinet.</a:t>
            </a:r>
            <a:endParaRPr lang="fr-FR" sz="16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chemeClr val="accent2">
                    <a:lumMod val="75000"/>
                  </a:schemeClr>
                </a:solidFill>
                <a:effectLst/>
              </a:rPr>
              <a:t>Le cabinet est affilié au Réseau de soins Delta.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fr-FR" sz="1600" b="0" dirty="0">
                <a:solidFill>
                  <a:schemeClr val="accent2">
                    <a:lumMod val="75000"/>
                  </a:schemeClr>
                </a:solidFill>
                <a:effectLst/>
              </a:rPr>
              <a:t>ollaboration avec le réseau radiologique romand 3R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Consultation d’un orthopédiste </a:t>
            </a:r>
            <a:r>
              <a:rPr lang="fr-FR" sz="1600" dirty="0" err="1">
                <a:solidFill>
                  <a:schemeClr val="accent2">
                    <a:lumMod val="75000"/>
                  </a:schemeClr>
                </a:solidFill>
              </a:rPr>
              <a:t>eHNV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 aux 2 semaines.</a:t>
            </a:r>
            <a:endParaRPr lang="fr-FR" sz="1600" b="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chemeClr val="accent2">
                    <a:lumMod val="75000"/>
                  </a:schemeClr>
                </a:solidFill>
                <a:effectLst/>
              </a:rPr>
              <a:t>Plusieurs médecins ont des spécificités dans la Thérapie </a:t>
            </a:r>
            <a:r>
              <a:rPr lang="fr-FR" sz="1600" b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Cognitivo</a:t>
            </a:r>
            <a:r>
              <a:rPr lang="fr-FR" sz="1600" b="0" dirty="0">
                <a:solidFill>
                  <a:schemeClr val="accent2">
                    <a:lumMod val="75000"/>
                  </a:schemeClr>
                </a:solidFill>
                <a:effectLst/>
              </a:rPr>
              <a:t>-Comportementale, Sophrologie,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fr-FR" sz="1600" b="0" dirty="0">
                <a:solidFill>
                  <a:schemeClr val="accent2">
                    <a:lumMod val="75000"/>
                  </a:schemeClr>
                </a:solidFill>
                <a:effectLst/>
              </a:rPr>
              <a:t>abacologie, Prévention cardio-vasculaire, Nutrition et Médecine des voyages. </a:t>
            </a:r>
            <a:endParaRPr lang="fr-FR" sz="16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70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95D35-E93D-CD5E-46CF-791D95D0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47" y="182880"/>
            <a:ext cx="8596668" cy="1320800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Centre Médical du Talent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Encore quelques images</a:t>
            </a:r>
            <a:endParaRPr lang="fr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Une image contenant mur, intérieur, sol, décoration d’intérieur&#10;&#10;Description générée automatiquement">
            <a:extLst>
              <a:ext uri="{FF2B5EF4-FFF2-40B4-BE49-F238E27FC236}">
                <a16:creationId xmlns:a16="http://schemas.microsoft.com/office/drawing/2014/main" id="{60AAD3E5-0D59-349C-B695-89394DAD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86" y="1493520"/>
            <a:ext cx="4023359" cy="301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Une image contenant intérieur, mur, meubles, sol&#10;&#10;Description générée automatiquement">
            <a:extLst>
              <a:ext uri="{FF2B5EF4-FFF2-40B4-BE49-F238E27FC236}">
                <a16:creationId xmlns:a16="http://schemas.microsoft.com/office/drawing/2014/main" id="{C6FCEAEE-9A43-B1E3-D916-1A24D926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920" y="172720"/>
            <a:ext cx="4526277" cy="301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Une image contenant intérieur, mur, pièce, décoration d’intérieur&#10;&#10;Description générée automatiquement">
            <a:extLst>
              <a:ext uri="{FF2B5EF4-FFF2-40B4-BE49-F238E27FC236}">
                <a16:creationId xmlns:a16="http://schemas.microsoft.com/office/drawing/2014/main" id="{E7966161-ABD7-3019-14CC-99881C4D1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396" y="3190238"/>
            <a:ext cx="4495801" cy="29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Une image contenant intérieur, Équipement médical, mur, soins de santé&#10;&#10;Description générée automatiquement">
            <a:extLst>
              <a:ext uri="{FF2B5EF4-FFF2-40B4-BE49-F238E27FC236}">
                <a16:creationId xmlns:a16="http://schemas.microsoft.com/office/drawing/2014/main" id="{A9FACDCF-4BB0-A532-F265-D9D7E84D3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72" y="1681479"/>
            <a:ext cx="2814320" cy="422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Une image contenant intérieur, fenêtre, bureau, mur&#10;&#10;Description générée automatiquement">
            <a:extLst>
              <a:ext uri="{FF2B5EF4-FFF2-40B4-BE49-F238E27FC236}">
                <a16:creationId xmlns:a16="http://schemas.microsoft.com/office/drawing/2014/main" id="{7A45B654-C34F-7975-4515-FB4EEE987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55" y="4583852"/>
            <a:ext cx="3030220" cy="202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67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19A3A-B4ED-FB34-D468-16DB7034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348946" cy="975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Echallens et sa région</a:t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accueil, un art de vivre</a:t>
            </a:r>
            <a:endParaRPr lang="fr-CH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C0CFB0-CD8C-5BBF-C83D-2528B598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404" y="1828800"/>
            <a:ext cx="4576986" cy="475146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1600" dirty="0">
                <a:solidFill>
                  <a:schemeClr val="accent2">
                    <a:lumMod val="75000"/>
                  </a:schemeClr>
                </a:solidFill>
              </a:rPr>
              <a:t>Echallens est un bourg d’environ 6000 habitants.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1600" dirty="0">
                <a:solidFill>
                  <a:schemeClr val="accent2">
                    <a:lumMod val="75000"/>
                  </a:schemeClr>
                </a:solidFill>
              </a:rPr>
              <a:t>Présence de nombreux commerces et services.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1600" dirty="0">
                <a:solidFill>
                  <a:schemeClr val="accent2">
                    <a:lumMod val="75000"/>
                  </a:schemeClr>
                </a:solidFill>
              </a:rPr>
              <a:t>Conjugue les charmes de la campagne et l’attrait d’un centre régional.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1600" dirty="0">
                <a:solidFill>
                  <a:schemeClr val="accent2">
                    <a:lumMod val="75000"/>
                  </a:schemeClr>
                </a:solidFill>
              </a:rPr>
              <a:t>Le district du Gros-de–Vaud (45 000 habitants) est dynamique.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1600" dirty="0">
                <a:solidFill>
                  <a:schemeClr val="accent2">
                    <a:lumMod val="75000"/>
                  </a:schemeClr>
                </a:solidFill>
              </a:rPr>
              <a:t>Le LEB a une cadence aux 15 minutes pour relier Lausanne.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1600" dirty="0">
                <a:solidFill>
                  <a:schemeClr val="accent2">
                    <a:lumMod val="75000"/>
                  </a:schemeClr>
                </a:solidFill>
              </a:rPr>
              <a:t>La création d’un gymnase est un projet en cours pour les prochaines années.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CH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En résumé, un endroit où il fait bon vivre et agréable pour y travailler!</a:t>
            </a:r>
          </a:p>
          <a:p>
            <a:pPr>
              <a:lnSpc>
                <a:spcPct val="90000"/>
              </a:lnSpc>
            </a:pPr>
            <a:endParaRPr lang="fr-CH" sz="1400" dirty="0"/>
          </a:p>
        </p:txBody>
      </p:sp>
      <p:pic>
        <p:nvPicPr>
          <p:cNvPr id="4" name="Picture 4" descr="RÃ©sultat de recherche d'images pour &quot;echallens hotel de ville&quot;">
            <a:extLst>
              <a:ext uri="{FF2B5EF4-FFF2-40B4-BE49-F238E27FC236}">
                <a16:creationId xmlns:a16="http://schemas.microsoft.com/office/drawing/2014/main" id="{03378C86-8E25-C87A-7ED3-77B4B19D8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1" r="11600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158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5DBB8-3CF7-CECB-993C-06A794B0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237186" cy="11074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Rejoins-nous au Centre </a:t>
            </a:r>
            <a:b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Médical du Talent!</a:t>
            </a:r>
            <a:endParaRPr lang="fr-CH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5DA169-FEBF-9EB5-BCCC-072D92FE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799" y="1717040"/>
            <a:ext cx="4705409" cy="494013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En prévision du départ à la retraite de nos 2 médecins aînés à fin 2024, nous recherchons 1-2 collègues généralistes pour venir renforcer notre équipe actuelle!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A discuter: temps partiel, taux d’activités, partage des bureaux de consultation, fonctionnement du cabinet, sociétés, etc.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Pour plus de renseignements, merci de prendre contact avec: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Dr Rémy Schmid: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1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remy_schmid@hotmail.com</a:t>
            </a:r>
            <a:r>
              <a:rPr lang="fr-FR" sz="1400" dirty="0">
                <a:solidFill>
                  <a:srgbClr val="00B0F0"/>
                </a:solidFill>
              </a:rPr>
              <a:t>;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079 485 14 73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Dre Alexandra Najar-Giroud: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1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a.najar-giroud@hotmail.com</a:t>
            </a:r>
            <a:r>
              <a:rPr lang="fr-FR" sz="1400" dirty="0">
                <a:solidFill>
                  <a:srgbClr val="00B0F0"/>
                </a:solidFill>
              </a:rPr>
              <a:t>;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079 786 56 17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Dre Eva Deillon: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1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eva.deillon@gmail.com</a:t>
            </a:r>
            <a:r>
              <a:rPr lang="fr-FR" sz="1400" dirty="0">
                <a:solidFill>
                  <a:srgbClr val="00B0F0"/>
                </a:solidFill>
              </a:rPr>
              <a:t>;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076 330 23 87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Nous nous réjouissons de te/vous rencontrer!</a:t>
            </a:r>
            <a:endParaRPr lang="fr-CH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Bureau avec stéthoscope et un clavier d’ordinateur">
            <a:extLst>
              <a:ext uri="{FF2B5EF4-FFF2-40B4-BE49-F238E27FC236}">
                <a16:creationId xmlns:a16="http://schemas.microsoft.com/office/drawing/2014/main" id="{44F6438B-3741-0CA1-C5CA-E13C85077B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46191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390</Words>
  <Application>Microsoft Office PowerPoint</Application>
  <PresentationFormat>Grand écran</PresentationFormat>
  <Paragraphs>41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Facette</vt:lpstr>
      <vt:lpstr>Recherche d’un·e généraliste pour le Centre Médical du Talent </vt:lpstr>
      <vt:lpstr>Le Centre Médical du Talent En bref</vt:lpstr>
      <vt:lpstr>Le Centre Médical du Talent Encore quelques images</vt:lpstr>
      <vt:lpstr>Echallens et sa région Un accueil, un art de vivre</vt:lpstr>
      <vt:lpstr>Rejoins-nous au Centre  Médical du Talent!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d’un·e généraliste pour rejoindre le Centre Médical du Talent (CMT)</dc:title>
  <dc:creator>Eva Deillon</dc:creator>
  <cp:lastModifiedBy>Vaudroz Yvette</cp:lastModifiedBy>
  <cp:revision>3</cp:revision>
  <dcterms:created xsi:type="dcterms:W3CDTF">2023-09-20T19:44:52Z</dcterms:created>
  <dcterms:modified xsi:type="dcterms:W3CDTF">2023-10-05T16:07:32Z</dcterms:modified>
</cp:coreProperties>
</file>